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A70A1-3020-4C7B-BAB4-3A632CFFE0B6}" type="datetimeFigureOut">
              <a:rPr lang="en-US"/>
              <a:pPr>
                <a:defRPr/>
              </a:pPr>
              <a:t>2/17/2012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B443C-691B-48F1-A3B4-18B25A6359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ADA9-5174-4993-A711-C865C7D66953}" type="datetimeFigureOut">
              <a:rPr lang="en-US"/>
              <a:pPr>
                <a:defRPr/>
              </a:pPr>
              <a:t>2/17/2012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FA778-B7E2-4003-9268-5EEEC34190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12992-BAA2-44AB-953A-3C2E3D8FAE4C}" type="datetimeFigureOut">
              <a:rPr lang="en-US"/>
              <a:pPr>
                <a:defRPr/>
              </a:pPr>
              <a:t>2/17/2012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B407C-976A-45EE-A646-F639D0736C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79367-E1DF-4C6F-B1CF-2C49646B99B9}" type="datetimeFigureOut">
              <a:rPr lang="en-US"/>
              <a:pPr>
                <a:defRPr/>
              </a:pPr>
              <a:t>2/17/2012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52B23-BA0C-4919-86EB-79C38DE9FE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95F75-7B70-418A-BDC1-18E3F587EC59}" type="datetimeFigureOut">
              <a:rPr lang="en-US"/>
              <a:pPr>
                <a:defRPr/>
              </a:pPr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40C39-D6C7-43AA-938D-47838159BE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6E00B-67A4-4D20-812B-46E0379121DF}" type="datetimeFigureOut">
              <a:rPr lang="en-US"/>
              <a:pPr>
                <a:defRPr/>
              </a:pPr>
              <a:t>2/17/2012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B6F2B-0E47-4AEC-8FA7-6E2FDF227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B4FCE-9273-47CF-9F13-9E8122F094B7}" type="datetimeFigureOut">
              <a:rPr lang="en-US"/>
              <a:pPr>
                <a:defRPr/>
              </a:pPr>
              <a:t>2/17/2012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12595-2021-4B80-A480-A4C2D2489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0E006-9611-4288-A7A5-B699C68A9BB9}" type="datetimeFigureOut">
              <a:rPr lang="en-US"/>
              <a:pPr>
                <a:defRPr/>
              </a:pPr>
              <a:t>2/17/2012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FC5C1-AFB8-439D-A780-B3CCFAE10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F4E8C-3212-4E04-AAE9-F23E270AC0EB}" type="datetimeFigureOut">
              <a:rPr lang="en-US"/>
              <a:pPr>
                <a:defRPr/>
              </a:pPr>
              <a:t>2/17/2012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72CA6-4C99-4FCE-9294-7E7AB22860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64B2A-5E60-4AFF-BC33-C08C1B97650E}" type="datetimeFigureOut">
              <a:rPr lang="en-US"/>
              <a:pPr>
                <a:defRPr/>
              </a:pPr>
              <a:t>2/17/2012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30069-FDEB-490B-82D7-5A23C3AE77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93503-236E-4B19-9BCC-E3AE404E0AEE}" type="datetimeFigureOut">
              <a:rPr lang="en-US"/>
              <a:pPr>
                <a:defRPr/>
              </a:pPr>
              <a:t>2/17/2012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15174-145F-420B-A55E-4E4604DD66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2CB0C0-EE39-45D6-AD81-B5BB8F5976B1}" type="datetimeFigureOut">
              <a:rPr lang="en-US"/>
              <a:pPr>
                <a:defRPr/>
              </a:pPr>
              <a:t>2/17/2012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A8713A-CC03-4455-BF3A-970B384CB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9" r:id="rId2"/>
    <p:sldLayoutId id="2147483781" r:id="rId3"/>
    <p:sldLayoutId id="2147483778" r:id="rId4"/>
    <p:sldLayoutId id="2147483777" r:id="rId5"/>
    <p:sldLayoutId id="2147483776" r:id="rId6"/>
    <p:sldLayoutId id="2147483775" r:id="rId7"/>
    <p:sldLayoutId id="2147483774" r:id="rId8"/>
    <p:sldLayoutId id="2147483782" r:id="rId9"/>
    <p:sldLayoutId id="2147483773" r:id="rId10"/>
    <p:sldLayoutId id="2147483772" r:id="rId11"/>
  </p:sldLayoutIdLst>
  <p:transition spd="slow">
    <p:zoom dir="in"/>
  </p:transition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Lesson 20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algn="ctr"/>
            <a:r>
              <a:rPr lang="en-US" smtClean="0"/>
              <a:t>Vocabulary Warm-Up </a:t>
            </a:r>
          </a:p>
          <a:p>
            <a:pPr marR="0" algn="ctr"/>
            <a:r>
              <a:rPr lang="en-US" smtClean="0"/>
              <a:t>What is an idiom?  List 3 examples.</a:t>
            </a:r>
          </a:p>
          <a:p>
            <a:pPr marR="0" algn="ctr"/>
            <a:endParaRPr lang="en-US" smtClean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Spelling </a:t>
            </a:r>
            <a:br>
              <a:rPr lang="en-US" dirty="0" smtClean="0"/>
            </a:br>
            <a:r>
              <a:rPr lang="en-US" dirty="0" smtClean="0"/>
              <a:t>Words from other Languages</a:t>
            </a:r>
            <a:endParaRPr lang="en-US" dirty="0"/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Many of our words come from other languages.</a:t>
            </a:r>
          </a:p>
          <a:p>
            <a:r>
              <a:rPr lang="en-US" smtClean="0"/>
              <a:t>TOMATO – from the Spanish word tomate</a:t>
            </a:r>
          </a:p>
          <a:p>
            <a:r>
              <a:rPr lang="en-US" smtClean="0"/>
              <a:t>TYCOON – from the Japanese word taikum</a:t>
            </a:r>
          </a:p>
          <a:p>
            <a:endParaRPr lang="en-US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3733800"/>
          <a:ext cx="6096000" cy="1011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 SYLLABLES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SYLLABLES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Tycoon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ty</a:t>
                      </a:r>
                      <a:r>
                        <a:rPr lang="en-US" baseline="0" dirty="0" smtClean="0"/>
                        <a:t> / coon)</a:t>
                      </a:r>
                    </a:p>
                    <a:p>
                      <a:r>
                        <a:rPr lang="en-US" baseline="0" dirty="0" smtClean="0"/>
                        <a:t>Salsa     (</a:t>
                      </a:r>
                      <a:r>
                        <a:rPr lang="en-US" baseline="0" dirty="0" err="1" smtClean="0"/>
                        <a:t>sal</a:t>
                      </a:r>
                      <a:r>
                        <a:rPr lang="en-US" baseline="0" dirty="0" smtClean="0"/>
                        <a:t> / </a:t>
                      </a:r>
                      <a:r>
                        <a:rPr lang="en-US" baseline="0" dirty="0" err="1" smtClean="0"/>
                        <a:t>sa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Tomato   (to</a:t>
                      </a:r>
                      <a:r>
                        <a:rPr lang="en-US" baseline="0" dirty="0" smtClean="0"/>
                        <a:t> / ma / to)</a:t>
                      </a:r>
                    </a:p>
                    <a:p>
                      <a:r>
                        <a:rPr lang="en-US" baseline="0" dirty="0" smtClean="0"/>
                        <a:t>Patio        (pa / t / o)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Idioms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/>
              <a:t>Idiom</a:t>
            </a:r>
            <a:r>
              <a:rPr lang="en-US" smtClean="0"/>
              <a:t> - an expression whose meaning cannot be learned from the usual meaning of the words</a:t>
            </a:r>
          </a:p>
          <a:p>
            <a:r>
              <a:rPr lang="en-US" b="1" smtClean="0"/>
              <a:t>Adage</a:t>
            </a:r>
            <a:r>
              <a:rPr lang="en-US" smtClean="0"/>
              <a:t> – a traditional expression that has been proven to be true over time (May also be an idiom)</a:t>
            </a:r>
          </a:p>
          <a:p>
            <a:r>
              <a:rPr lang="en-US" b="1" smtClean="0"/>
              <a:t>Common Saying  </a:t>
            </a:r>
            <a:r>
              <a:rPr lang="en-US" smtClean="0"/>
              <a:t>- a well-known expression, such as a proverb or slogan (May also be an idiom)</a:t>
            </a:r>
          </a:p>
          <a:p>
            <a:pPr lvl="1"/>
            <a:r>
              <a:rPr lang="en-US" smtClean="0"/>
              <a:t>Examples: </a:t>
            </a:r>
            <a:r>
              <a:rPr lang="en-US" i="1" smtClean="0"/>
              <a:t>Every rose has its thorns.</a:t>
            </a:r>
          </a:p>
          <a:p>
            <a:pPr lvl="1">
              <a:buFont typeface="Wingdings 2" pitchFamily="18" charset="2"/>
              <a:buNone/>
            </a:pPr>
            <a:r>
              <a:rPr lang="en-US" i="1" smtClean="0"/>
              <a:t>                       Slow and steady wins the race.</a:t>
            </a:r>
            <a:endParaRPr lang="en-US" smtClean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Idioms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Idioms must be learned individually</a:t>
            </a:r>
          </a:p>
          <a:p>
            <a:r>
              <a:rPr lang="en-US" smtClean="0"/>
              <a:t>If you encounter an idiom that does not make sense, use the context to help determine the meaning.</a:t>
            </a:r>
          </a:p>
          <a:p>
            <a:pPr lvl="1"/>
            <a:r>
              <a:rPr lang="en-US" smtClean="0"/>
              <a:t>Example - I’m not one to do anything without proper planning.  I always </a:t>
            </a:r>
            <a:r>
              <a:rPr lang="en-US" b="1" i="1" u="sng" smtClean="0"/>
              <a:t>look before I leap</a:t>
            </a:r>
            <a:r>
              <a:rPr lang="en-US" smtClean="0"/>
              <a:t>.</a:t>
            </a:r>
          </a:p>
          <a:p>
            <a:pPr lvl="1">
              <a:buFont typeface="Wingdings 2" pitchFamily="18" charset="2"/>
              <a:buNone/>
            </a:pPr>
            <a:r>
              <a:rPr lang="en-US" smtClean="0"/>
              <a:t>		WHAT DOES THE IDIOM MEAN?</a:t>
            </a:r>
          </a:p>
          <a:p>
            <a:pPr lvl="1">
              <a:buFont typeface="Wingdings 2" pitchFamily="18" charset="2"/>
              <a:buNone/>
            </a:pPr>
            <a:endParaRPr lang="en-US" smtClean="0"/>
          </a:p>
          <a:p>
            <a:pPr lvl="1">
              <a:buFont typeface="Wingdings 2" pitchFamily="18" charset="2"/>
              <a:buNone/>
            </a:pPr>
            <a:endParaRPr lang="en-US" smtClean="0"/>
          </a:p>
          <a:p>
            <a:pPr lvl="1">
              <a:buFont typeface="Wingdings 2" pitchFamily="18" charset="2"/>
              <a:buNone/>
            </a:pPr>
            <a:r>
              <a:rPr lang="en-US" smtClean="0"/>
              <a:t>Projectable 20.5</a:t>
            </a:r>
          </a:p>
          <a:p>
            <a:pPr lvl="1">
              <a:buFont typeface="Wingdings 2" pitchFamily="18" charset="2"/>
              <a:buNone/>
            </a:pPr>
            <a:r>
              <a:rPr lang="en-US" smtClean="0"/>
              <a:t>H.W.  Practice Book pg. 231</a:t>
            </a: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Stress in Three-Syllable Words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EVERY syllable of a word must contain a vowel sound</a:t>
            </a:r>
          </a:p>
          <a:p>
            <a:pPr lvl="1"/>
            <a:r>
              <a:rPr lang="en-US" i="1" smtClean="0"/>
              <a:t>Interrupt</a:t>
            </a:r>
            <a:r>
              <a:rPr lang="en-US" smtClean="0"/>
              <a:t> (clap each syllable)</a:t>
            </a:r>
          </a:p>
          <a:p>
            <a:pPr lvl="1"/>
            <a:r>
              <a:rPr lang="en-US" i="1" smtClean="0"/>
              <a:t>In / ter / rupt</a:t>
            </a:r>
          </a:p>
          <a:p>
            <a:r>
              <a:rPr lang="en-US" smtClean="0"/>
              <a:t>In a word with more than one syllable, one syllable is pronounced with more stress – (in / ter / </a:t>
            </a:r>
            <a:r>
              <a:rPr lang="en-US" b="1" smtClean="0"/>
              <a:t>rupt</a:t>
            </a:r>
            <a:r>
              <a:rPr lang="en-US" smtClean="0"/>
              <a:t>) – the middle syllable is unstressed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Stressed and Unstressed Syllables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Stress syllables are emphasized more, and vowel sounds can be clearly heard</a:t>
            </a:r>
          </a:p>
          <a:p>
            <a:r>
              <a:rPr lang="en-US" smtClean="0"/>
              <a:t>Vowel sounds in unstressed syllables are less clear and may have the </a:t>
            </a:r>
            <a:r>
              <a:rPr lang="en-US" i="1" smtClean="0"/>
              <a:t>schwa</a:t>
            </a:r>
            <a:r>
              <a:rPr lang="en-US" smtClean="0"/>
              <a:t> sound</a:t>
            </a:r>
          </a:p>
          <a:p>
            <a:r>
              <a:rPr lang="en-US" i="1" smtClean="0"/>
              <a:t>Civilized – </a:t>
            </a:r>
            <a:r>
              <a:rPr lang="en-US" b="1" smtClean="0"/>
              <a:t>civ</a:t>
            </a:r>
            <a:r>
              <a:rPr lang="en-US" smtClean="0"/>
              <a:t> / il / ized</a:t>
            </a:r>
          </a:p>
          <a:p>
            <a:r>
              <a:rPr lang="en-US" i="1" smtClean="0"/>
              <a:t>Underarmed – </a:t>
            </a:r>
            <a:r>
              <a:rPr lang="en-US" smtClean="0"/>
              <a:t>un / der / </a:t>
            </a:r>
            <a:r>
              <a:rPr lang="en-US" b="1" smtClean="0"/>
              <a:t>armed</a:t>
            </a:r>
          </a:p>
          <a:p>
            <a:pPr>
              <a:buFont typeface="Wingdings 2" pitchFamily="18" charset="2"/>
              <a:buNone/>
            </a:pPr>
            <a:endParaRPr lang="en-US" i="1" smtClean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Stressed and Unstressed Syllables</a:t>
            </a:r>
            <a:endParaRPr lang="en-US" dirty="0"/>
          </a:p>
        </p:txBody>
      </p:sp>
      <p:sp>
        <p:nvSpPr>
          <p:cNvPr id="1945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r>
              <a:rPr lang="en-US" smtClean="0"/>
              <a:t>Word	</a:t>
            </a:r>
          </a:p>
        </p:txBody>
      </p:sp>
      <p:sp>
        <p:nvSpPr>
          <p:cNvPr id="19459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r>
              <a:rPr lang="en-US" smtClean="0"/>
              <a:t>Syllables</a:t>
            </a:r>
          </a:p>
        </p:txBody>
      </p:sp>
      <p:sp>
        <p:nvSpPr>
          <p:cNvPr id="19460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6513"/>
          </a:xfrm>
        </p:spPr>
        <p:txBody>
          <a:bodyPr/>
          <a:lstStyle/>
          <a:p>
            <a:r>
              <a:rPr lang="en-US" smtClean="0"/>
              <a:t>Interrupt </a:t>
            </a:r>
          </a:p>
          <a:p>
            <a:r>
              <a:rPr lang="en-US" smtClean="0"/>
              <a:t>Reloaded</a:t>
            </a:r>
          </a:p>
          <a:p>
            <a:r>
              <a:rPr lang="en-US" smtClean="0"/>
              <a:t>Misgivings</a:t>
            </a:r>
          </a:p>
          <a:p>
            <a:r>
              <a:rPr lang="en-US" smtClean="0"/>
              <a:t>Stampeding</a:t>
            </a:r>
          </a:p>
          <a:p>
            <a:r>
              <a:rPr lang="en-US" smtClean="0"/>
              <a:t>Settlement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endParaRPr lang="en-US" smtClean="0"/>
          </a:p>
        </p:txBody>
      </p:sp>
      <p:sp>
        <p:nvSpPr>
          <p:cNvPr id="19461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6513"/>
          </a:xfrm>
        </p:spPr>
        <p:txBody>
          <a:bodyPr/>
          <a:lstStyle/>
          <a:p>
            <a:r>
              <a:rPr lang="en-US" smtClean="0"/>
              <a:t>In / ter / </a:t>
            </a:r>
            <a:r>
              <a:rPr lang="en-US" b="1" smtClean="0"/>
              <a:t>rupt</a:t>
            </a:r>
          </a:p>
          <a:p>
            <a:r>
              <a:rPr lang="en-US" smtClean="0"/>
              <a:t>Re / </a:t>
            </a:r>
            <a:r>
              <a:rPr lang="en-US" b="1" smtClean="0"/>
              <a:t>load</a:t>
            </a:r>
            <a:r>
              <a:rPr lang="en-US" smtClean="0"/>
              <a:t> / ed</a:t>
            </a:r>
          </a:p>
          <a:p>
            <a:r>
              <a:rPr lang="en-US" smtClean="0"/>
              <a:t>Mis / </a:t>
            </a:r>
            <a:r>
              <a:rPr lang="en-US" b="1" smtClean="0"/>
              <a:t>giv</a:t>
            </a:r>
            <a:r>
              <a:rPr lang="en-US" smtClean="0"/>
              <a:t> / ings</a:t>
            </a:r>
          </a:p>
          <a:p>
            <a:r>
              <a:rPr lang="en-US" smtClean="0"/>
              <a:t>Stam / </a:t>
            </a:r>
            <a:r>
              <a:rPr lang="en-US" b="1" smtClean="0"/>
              <a:t>ped</a:t>
            </a:r>
            <a:r>
              <a:rPr lang="en-US" smtClean="0"/>
              <a:t> / ing</a:t>
            </a:r>
          </a:p>
          <a:p>
            <a:r>
              <a:rPr lang="en-US" b="1" smtClean="0"/>
              <a:t>Set</a:t>
            </a:r>
            <a:r>
              <a:rPr lang="en-US" smtClean="0"/>
              <a:t> / tle / ment</a:t>
            </a: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6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en-US" smtClean="0"/>
              <a:t>Vocabulary pgs. 502-503</a:t>
            </a:r>
          </a:p>
        </p:txBody>
      </p:sp>
      <p:sp>
        <p:nvSpPr>
          <p:cNvPr id="20482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r>
              <a:rPr lang="en-US" smtClean="0"/>
              <a:t>Quests</a:t>
            </a:r>
          </a:p>
          <a:p>
            <a:r>
              <a:rPr lang="en-US" smtClean="0"/>
              <a:t>Transformed</a:t>
            </a:r>
          </a:p>
          <a:p>
            <a:r>
              <a:rPr lang="en-US" smtClean="0"/>
              <a:t>Plagued</a:t>
            </a:r>
          </a:p>
          <a:p>
            <a:r>
              <a:rPr lang="en-US" smtClean="0"/>
              <a:t>Faithful</a:t>
            </a:r>
          </a:p>
          <a:p>
            <a:r>
              <a:rPr lang="en-US" smtClean="0"/>
              <a:t>Noble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  <p:sp>
        <p:nvSpPr>
          <p:cNvPr id="20483" name="Content Placeholder 8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r>
              <a:rPr lang="en-US" smtClean="0"/>
              <a:t>Pierced</a:t>
            </a:r>
          </a:p>
          <a:p>
            <a:r>
              <a:rPr lang="en-US" smtClean="0"/>
              <a:t>Ignorance</a:t>
            </a:r>
          </a:p>
          <a:p>
            <a:r>
              <a:rPr lang="en-US" smtClean="0"/>
              <a:t>Thrust</a:t>
            </a:r>
          </a:p>
          <a:p>
            <a:r>
              <a:rPr lang="en-US" smtClean="0"/>
              <a:t>Exploits</a:t>
            </a:r>
          </a:p>
          <a:p>
            <a:r>
              <a:rPr lang="en-US" smtClean="0"/>
              <a:t>Antique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</TotalTime>
  <Words>287</Words>
  <Application>Microsoft Office PowerPoint</Application>
  <PresentationFormat>On-screen Show (4:3)</PresentationFormat>
  <Paragraphs>61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Constantia</vt:lpstr>
      <vt:lpstr>Arial</vt:lpstr>
      <vt:lpstr>Calibri</vt:lpstr>
      <vt:lpstr>Wingdings 2</vt:lpstr>
      <vt:lpstr>Flow</vt:lpstr>
      <vt:lpstr>Flow</vt:lpstr>
      <vt:lpstr>Flow</vt:lpstr>
      <vt:lpstr>Flow</vt:lpstr>
      <vt:lpstr>Slide 1</vt:lpstr>
      <vt:lpstr>Spelling  Words from other Languages</vt:lpstr>
      <vt:lpstr>Idioms</vt:lpstr>
      <vt:lpstr>Idioms</vt:lpstr>
      <vt:lpstr>Stress in Three-Syllable Words</vt:lpstr>
      <vt:lpstr>Stressed and Unstressed Syllables</vt:lpstr>
      <vt:lpstr>Stressed and Unstressed Syllables</vt:lpstr>
      <vt:lpstr>Vocabulary pgs. 502-503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20</dc:title>
  <dc:creator>Shark Desktop</dc:creator>
  <cp:lastModifiedBy>Mt. Lebanon School District</cp:lastModifiedBy>
  <cp:revision>12</cp:revision>
  <dcterms:created xsi:type="dcterms:W3CDTF">2012-02-17T03:36:31Z</dcterms:created>
  <dcterms:modified xsi:type="dcterms:W3CDTF">2012-02-17T14:03:14Z</dcterms:modified>
</cp:coreProperties>
</file>